
<file path=[Content_Types].xml><?xml version="1.0" encoding="utf-8"?>
<Types xmlns="http://schemas.openxmlformats.org/package/2006/content-types"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16" d="100"/>
          <a:sy n="116" d="100"/>
        </p:scale>
        <p:origin x="812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microsoft.com/office/2016/11/relationships/changesInfo" Target="changesInfos/changesInfo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illie Cade" userId="5cc702e2-7409-4cbd-b5ee-ae70d00b9f54" providerId="ADAL" clId="{770344D8-652B-4622-8D1B-D4515E2F6E8C}"/>
    <pc:docChg chg="undo custSel modSld">
      <pc:chgData name="Willie Cade" userId="5cc702e2-7409-4cbd-b5ee-ae70d00b9f54" providerId="ADAL" clId="{770344D8-652B-4622-8D1B-D4515E2F6E8C}" dt="2026-06-21T11:17:13.443" v="59" actId="947"/>
      <pc:docMkLst>
        <pc:docMk/>
      </pc:docMkLst>
      <pc:sldChg chg="modSp mod">
        <pc:chgData name="Willie Cade" userId="5cc702e2-7409-4cbd-b5ee-ae70d00b9f54" providerId="ADAL" clId="{770344D8-652B-4622-8D1B-D4515E2F6E8C}" dt="2026-06-21T11:08:38.843" v="20" actId="20577"/>
        <pc:sldMkLst>
          <pc:docMk/>
          <pc:sldMk cId="0" sldId="256"/>
        </pc:sldMkLst>
        <pc:spChg chg="mod">
          <ac:chgData name="Willie Cade" userId="5cc702e2-7409-4cbd-b5ee-ae70d00b9f54" providerId="ADAL" clId="{770344D8-652B-4622-8D1B-D4515E2F6E8C}" dt="2026-06-21T11:08:38.843" v="20" actId="20577"/>
          <ac:spMkLst>
            <pc:docMk/>
            <pc:sldMk cId="0" sldId="256"/>
            <ac:spMk id="9" creationId="{00000000-0000-0000-0000-000000000000}"/>
          </ac:spMkLst>
        </pc:spChg>
      </pc:sldChg>
      <pc:sldChg chg="modSp mod">
        <pc:chgData name="Willie Cade" userId="5cc702e2-7409-4cbd-b5ee-ae70d00b9f54" providerId="ADAL" clId="{770344D8-652B-4622-8D1B-D4515E2F6E8C}" dt="2026-06-21T11:12:57.240" v="57" actId="1076"/>
        <pc:sldMkLst>
          <pc:docMk/>
          <pc:sldMk cId="0" sldId="258"/>
        </pc:sldMkLst>
        <pc:spChg chg="mod">
          <ac:chgData name="Willie Cade" userId="5cc702e2-7409-4cbd-b5ee-ae70d00b9f54" providerId="ADAL" clId="{770344D8-652B-4622-8D1B-D4515E2F6E8C}" dt="2026-06-21T11:09:51.399" v="23" actId="1076"/>
          <ac:spMkLst>
            <pc:docMk/>
            <pc:sldMk cId="0" sldId="258"/>
            <ac:spMk id="4" creationId="{00000000-0000-0000-0000-000000000000}"/>
          </ac:spMkLst>
        </pc:spChg>
        <pc:spChg chg="mod ord">
          <ac:chgData name="Willie Cade" userId="5cc702e2-7409-4cbd-b5ee-ae70d00b9f54" providerId="ADAL" clId="{770344D8-652B-4622-8D1B-D4515E2F6E8C}" dt="2026-06-21T11:12:13.537" v="51" actId="1076"/>
          <ac:spMkLst>
            <pc:docMk/>
            <pc:sldMk cId="0" sldId="258"/>
            <ac:spMk id="7" creationId="{00000000-0000-0000-0000-000000000000}"/>
          </ac:spMkLst>
        </pc:spChg>
        <pc:spChg chg="mod ord">
          <ac:chgData name="Willie Cade" userId="5cc702e2-7409-4cbd-b5ee-ae70d00b9f54" providerId="ADAL" clId="{770344D8-652B-4622-8D1B-D4515E2F6E8C}" dt="2026-06-21T11:12:57.240" v="57" actId="1076"/>
          <ac:spMkLst>
            <pc:docMk/>
            <pc:sldMk cId="0" sldId="258"/>
            <ac:spMk id="8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0:14.836" v="27" actId="1076"/>
          <ac:spMkLst>
            <pc:docMk/>
            <pc:sldMk cId="0" sldId="258"/>
            <ac:spMk id="9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0:05.639" v="25" actId="1076"/>
          <ac:spMkLst>
            <pc:docMk/>
            <pc:sldMk cId="0" sldId="258"/>
            <ac:spMk id="12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2:50.392" v="56" actId="1076"/>
          <ac:spMkLst>
            <pc:docMk/>
            <pc:sldMk cId="0" sldId="258"/>
            <ac:spMk id="13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0:48.260" v="42" actId="1076"/>
          <ac:spMkLst>
            <pc:docMk/>
            <pc:sldMk cId="0" sldId="258"/>
            <ac:spMk id="17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2:44.444" v="55" actId="1076"/>
          <ac:spMkLst>
            <pc:docMk/>
            <pc:sldMk cId="0" sldId="258"/>
            <ac:spMk id="18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1:15.921" v="44" actId="1076"/>
          <ac:spMkLst>
            <pc:docMk/>
            <pc:sldMk cId="0" sldId="258"/>
            <ac:spMk id="22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1:23.571" v="45" actId="1076"/>
          <ac:spMkLst>
            <pc:docMk/>
            <pc:sldMk cId="0" sldId="258"/>
            <ac:spMk id="23" creationId="{00000000-0000-0000-0000-000000000000}"/>
          </ac:spMkLst>
        </pc:spChg>
      </pc:sldChg>
      <pc:sldChg chg="modSp mod">
        <pc:chgData name="Willie Cade" userId="5cc702e2-7409-4cbd-b5ee-ae70d00b9f54" providerId="ADAL" clId="{770344D8-652B-4622-8D1B-D4515E2F6E8C}" dt="2026-06-21T11:17:13.443" v="59" actId="947"/>
        <pc:sldMkLst>
          <pc:docMk/>
          <pc:sldMk cId="0" sldId="260"/>
        </pc:sldMkLst>
        <pc:spChg chg="mod">
          <ac:chgData name="Willie Cade" userId="5cc702e2-7409-4cbd-b5ee-ae70d00b9f54" providerId="ADAL" clId="{770344D8-652B-4622-8D1B-D4515E2F6E8C}" dt="2026-06-21T11:16:46.573" v="58" actId="947"/>
          <ac:spMkLst>
            <pc:docMk/>
            <pc:sldMk cId="0" sldId="260"/>
            <ac:spMk id="3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17:13.443" v="59" actId="947"/>
          <ac:spMkLst>
            <pc:docMk/>
            <pc:sldMk cId="0" sldId="260"/>
            <ac:spMk id="4" creationId="{00000000-0000-0000-0000-000000000000}"/>
          </ac:spMkLst>
        </pc:spChg>
      </pc:sldChg>
      <pc:sldChg chg="modSp mod">
        <pc:chgData name="Willie Cade" userId="5cc702e2-7409-4cbd-b5ee-ae70d00b9f54" providerId="ADAL" clId="{770344D8-652B-4622-8D1B-D4515E2F6E8C}" dt="2026-06-21T11:08:11.094" v="16" actId="20577"/>
        <pc:sldMkLst>
          <pc:docMk/>
          <pc:sldMk cId="0" sldId="265"/>
        </pc:sldMkLst>
        <pc:spChg chg="mod">
          <ac:chgData name="Willie Cade" userId="5cc702e2-7409-4cbd-b5ee-ae70d00b9f54" providerId="ADAL" clId="{770344D8-652B-4622-8D1B-D4515E2F6E8C}" dt="2026-06-21T11:07:45.012" v="2" actId="1076"/>
          <ac:spMkLst>
            <pc:docMk/>
            <pc:sldMk cId="0" sldId="265"/>
            <ac:spMk id="6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07:36.995" v="1" actId="1076"/>
          <ac:spMkLst>
            <pc:docMk/>
            <pc:sldMk cId="0" sldId="265"/>
            <ac:spMk id="8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07:48.791" v="3" actId="1076"/>
          <ac:spMkLst>
            <pc:docMk/>
            <pc:sldMk cId="0" sldId="265"/>
            <ac:spMk id="10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07:52.647" v="4" actId="1076"/>
          <ac:spMkLst>
            <pc:docMk/>
            <pc:sldMk cId="0" sldId="265"/>
            <ac:spMk id="12" creationId="{00000000-0000-0000-0000-000000000000}"/>
          </ac:spMkLst>
        </pc:spChg>
        <pc:spChg chg="mod">
          <ac:chgData name="Willie Cade" userId="5cc702e2-7409-4cbd-b5ee-ae70d00b9f54" providerId="ADAL" clId="{770344D8-652B-4622-8D1B-D4515E2F6E8C}" dt="2026-06-21T11:08:11.094" v="16" actId="20577"/>
          <ac:spMkLst>
            <pc:docMk/>
            <pc:sldMk cId="0" sldId="265"/>
            <ac:spMk id="14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1"/>
  <c:style val="2"/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Dollars</c:v>
                </c:pt>
              </c:strCache>
            </c:strRef>
          </c:tx>
          <c:spPr>
            <a:solidFill>
              <a:srgbClr val="367C2B"/>
            </a:solidFill>
            <a:effectLst/>
          </c:spPr>
          <c:invertIfNegative val="0"/>
          <c:dPt>
            <c:idx val="0"/>
            <c:invertIfNegative val="0"/>
            <c:bubble3D val="0"/>
            <c:spPr>
              <a:solidFill>
                <a:srgbClr val="367C2B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1-3E63-4DF8-A820-478F5CBD69B1}"/>
              </c:ext>
            </c:extLst>
          </c:dPt>
          <c:dPt>
            <c:idx val="1"/>
            <c:invertIfNegative val="0"/>
            <c:bubble3D val="0"/>
            <c:spPr>
              <a:solidFill>
                <a:srgbClr val="2E6B24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3-3E63-4DF8-A820-478F5CBD69B1}"/>
              </c:ext>
            </c:extLst>
          </c:dPt>
          <c:dPt>
            <c:idx val="2"/>
            <c:invertIfNegative val="0"/>
            <c:bubble3D val="0"/>
            <c:spPr>
              <a:solidFill>
                <a:srgbClr val="16240E"/>
              </a:solidFill>
              <a:effectLst/>
            </c:spPr>
            <c:extLst>
              <c:ext xmlns:c16="http://schemas.microsoft.com/office/drawing/2014/chart" uri="{C3380CC4-5D6E-409C-BE32-E72D297353CC}">
                <c16:uniqueId val="{00000005-3E63-4DF8-A820-478F5CBD69B1}"/>
              </c:ext>
            </c:extLst>
          </c:dPt>
          <c:dLbls>
            <c:numFmt formatCode="#,##0" sourceLinked="0"/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 b="0" i="0" u="none" strike="noStrike">
                    <a:solidFill>
                      <a:srgbClr val="16240E"/>
                    </a:solidFill>
                    <a:latin typeface="Calibri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Sheet1!$A$2:$A$4</c:f>
              <c:strCache>
                <c:ptCount val="3"/>
                <c:pt idx="0">
                  <c:v>Settlement
($99M)</c:v>
                </c:pt>
                <c:pt idx="1">
                  <c:v>Overcharges
low ($568M)</c:v>
                </c:pt>
                <c:pt idx="2">
                  <c:v>Overcharges
high ($1.17B)</c:v>
                </c:pt>
              </c:strCache>
            </c:strRef>
          </c:cat>
          <c:val>
            <c:numRef>
              <c:f>Sheet1!$B$2:$B$4</c:f>
              <c:numCache>
                <c:formatCode>General</c:formatCode>
                <c:ptCount val="3"/>
                <c:pt idx="0">
                  <c:v>99</c:v>
                </c:pt>
                <c:pt idx="1">
                  <c:v>568</c:v>
                </c:pt>
                <c:pt idx="2">
                  <c:v>1170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3E63-4DF8-A820-478F5CBD69B1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2094734554"/>
        <c:axId val="2094734552"/>
      </c:barChart>
      <c:catAx>
        <c:axId val="2094734554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low"/>
        <c:spPr>
          <a:ln w="12700" cap="flat">
            <a:solidFill>
              <a:srgbClr val="888888"/>
            </a:solidFill>
            <a:prstDash val="solid"/>
            <a:round/>
          </a:ln>
        </c:spPr>
        <c:txPr>
          <a:bodyPr/>
          <a:lstStyle/>
          <a:p>
            <a:pPr>
              <a:defRPr sz="1100" b="0" i="0" u="none" strike="noStrike">
                <a:solidFill>
                  <a:srgbClr val="5C6B52"/>
                </a:solidFill>
                <a:latin typeface="Calibri"/>
              </a:defRPr>
            </a:pPr>
            <a:endParaRPr lang="en-US"/>
          </a:p>
        </c:txPr>
        <c:crossAx val="2094734552"/>
        <c:crosses val="autoZero"/>
        <c:auto val="1"/>
        <c:lblAlgn val="ctr"/>
        <c:lblOffset val="100"/>
        <c:noMultiLvlLbl val="1"/>
      </c:catAx>
      <c:valAx>
        <c:axId val="2094734552"/>
        <c:scaling>
          <c:orientation val="minMax"/>
          <c:max val="1300"/>
        </c:scaling>
        <c:delete val="1"/>
        <c:axPos val="l"/>
        <c:numFmt formatCode="General" sourceLinked="0"/>
        <c:majorTickMark val="out"/>
        <c:minorTickMark val="none"/>
        <c:tickLblPos val="nextTo"/>
        <c:crossAx val="209473455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span"/>
    <c:showDLblsOverMax val="1"/>
  </c:chart>
  <c:spPr>
    <a:noFill/>
    <a:ln>
      <a:noFill/>
    </a:ln>
    <a:effectLst/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4713971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D220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5728962" y="1401852"/>
            <a:ext cx="3277878" cy="3185616"/>
          </a:xfrm>
          <a:prstGeom prst="ellipse">
            <a:avLst/>
          </a:prstGeom>
          <a:solidFill>
            <a:srgbClr val="2E6B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3" name="Text 1"/>
          <p:cNvSpPr/>
          <p:nvPr/>
        </p:nvSpPr>
        <p:spPr>
          <a:xfrm>
            <a:off x="5806440" y="2011680"/>
            <a:ext cx="3200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0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79</a:t>
            </a:r>
            <a:r>
              <a:rPr lang="en-US" sz="10000" baseline="30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endParaRPr lang="en-US" sz="10000" baseline="30000" dirty="0"/>
          </a:p>
        </p:txBody>
      </p:sp>
      <p:sp>
        <p:nvSpPr>
          <p:cNvPr id="4" name="Text 2"/>
          <p:cNvSpPr/>
          <p:nvPr/>
        </p:nvSpPr>
        <p:spPr>
          <a:xfrm>
            <a:off x="5806440" y="3840480"/>
            <a:ext cx="3200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4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an acre</a:t>
            </a:r>
            <a:endParaRPr lang="en-US" sz="2400" dirty="0"/>
          </a:p>
        </p:txBody>
      </p:sp>
      <p:sp>
        <p:nvSpPr>
          <p:cNvPr id="5" name="Text 3"/>
          <p:cNvSpPr/>
          <p:nvPr/>
        </p:nvSpPr>
        <p:spPr>
          <a:xfrm>
            <a:off x="548640" y="1143000"/>
            <a:ext cx="521208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1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REPORTER SUMMARY  </a:t>
            </a:r>
          </a:p>
          <a:p>
            <a:pPr marL="0" indent="0">
              <a:buNone/>
            </a:pPr>
            <a:r>
              <a:rPr lang="en-US" sz="1200" kern="0" spc="1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OBJECTION TO THE DEERE SETTLEMENT</a:t>
            </a:r>
            <a:endParaRPr lang="en-US" sz="1200" dirty="0"/>
          </a:p>
        </p:txBody>
      </p:sp>
      <p:sp>
        <p:nvSpPr>
          <p:cNvPr id="6" name="Text 4"/>
          <p:cNvSpPr/>
          <p:nvPr/>
        </p:nvSpPr>
        <p:spPr>
          <a:xfrm>
            <a:off x="548640" y="1600200"/>
            <a:ext cx="521208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95000"/>
              </a:lnSpc>
              <a:buNone/>
            </a:pPr>
            <a:r>
              <a:rPr lang="en-US" sz="58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79</a:t>
            </a:r>
            <a:r>
              <a:rPr lang="en-US" sz="5800" b="1" baseline="300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for eight years</a:t>
            </a:r>
            <a:endParaRPr lang="en-US" sz="5800" dirty="0"/>
          </a:p>
          <a:p>
            <a:pPr marL="0" indent="0">
              <a:lnSpc>
                <a:spcPct val="95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of locked-down repairs</a:t>
            </a:r>
            <a:endParaRPr lang="en-US" sz="5800" dirty="0"/>
          </a:p>
        </p:txBody>
      </p:sp>
      <p:sp>
        <p:nvSpPr>
          <p:cNvPr id="7" name="Text 5"/>
          <p:cNvSpPr/>
          <p:nvPr/>
        </p:nvSpPr>
        <p:spPr>
          <a:xfrm>
            <a:off x="548640" y="3794760"/>
            <a:ext cx="52120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500" dirty="0">
                <a:solidFill>
                  <a:srgbClr val="D9E6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plain-English briefing on the objection to John Deere’s proposed $99 million right-to-repair antitrust settlement, with the numbers from one farm’s complete dealer records.</a:t>
            </a:r>
            <a:endParaRPr lang="en-US" sz="1500" dirty="0"/>
          </a:p>
        </p:txBody>
      </p:sp>
      <p:sp>
        <p:nvSpPr>
          <p:cNvPr id="8" name="Shape 6"/>
          <p:cNvSpPr/>
          <p:nvPr/>
        </p:nvSpPr>
        <p:spPr>
          <a:xfrm>
            <a:off x="548640" y="5257800"/>
            <a:ext cx="5212080" cy="0"/>
          </a:xfrm>
          <a:prstGeom prst="line">
            <a:avLst/>
          </a:prstGeom>
          <a:noFill/>
          <a:ln w="12700">
            <a:solidFill>
              <a:srgbClr val="2E6B24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8640" y="5440680"/>
            <a:ext cx="566928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re Deere Repair Services Antitrust Litigation  ·  No. 3:22-cv-50188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Fairness Hearing: October 29, 2026  ·  Rockford, IL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Prepared by Graceful Solutions  ·  June 21, 2026  ·  willie@graceful.solutions</a:t>
            </a:r>
            <a:endParaRPr lang="en-US" sz="12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0D220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548640" y="50292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FOR REPORTERS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548640" y="86868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7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story, and what we can provide</a:t>
            </a:r>
            <a:endParaRPr lang="en-US" sz="2700" dirty="0"/>
          </a:p>
        </p:txBody>
      </p:sp>
      <p:sp>
        <p:nvSpPr>
          <p:cNvPr id="4" name="Text 2"/>
          <p:cNvSpPr/>
          <p:nvPr/>
        </p:nvSpPr>
        <p:spPr>
          <a:xfrm>
            <a:off x="548640" y="1691640"/>
            <a:ext cx="8046720" cy="777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D9E6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angle: a real farm’s receipts put hard numbers on the right-to-repair fight, and on a settlement that repays pennies against costs measured in hundreds of dollars an acre.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640080" y="2651760"/>
            <a:ext cx="164592" cy="164592"/>
          </a:xfrm>
          <a:prstGeom prst="ellipse">
            <a:avLst/>
          </a:prstGeom>
          <a:solidFill>
            <a:srgbClr val="FFDE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960120" y="258923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verified, source-linked dataset: 964 invoices, 3,547 parts lines, 8 years, reconciled to the penny</a:t>
            </a:r>
            <a:endParaRPr lang="en-US" sz="1350" dirty="0"/>
          </a:p>
        </p:txBody>
      </p:sp>
      <p:sp>
        <p:nvSpPr>
          <p:cNvPr id="7" name="Shape 5"/>
          <p:cNvSpPr/>
          <p:nvPr/>
        </p:nvSpPr>
        <p:spPr>
          <a:xfrm>
            <a:off x="640080" y="3218688"/>
            <a:ext cx="164592" cy="164592"/>
          </a:xfrm>
          <a:prstGeom prst="ellipse">
            <a:avLst/>
          </a:prstGeom>
          <a:solidFill>
            <a:srgbClr val="FFDE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960120" y="3200400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named, willing farmer with his actual equipment and repair history</a:t>
            </a:r>
            <a:endParaRPr lang="en-US" sz="1350" dirty="0"/>
          </a:p>
        </p:txBody>
      </p:sp>
      <p:sp>
        <p:nvSpPr>
          <p:cNvPr id="9" name="Shape 7"/>
          <p:cNvSpPr/>
          <p:nvPr/>
        </p:nvSpPr>
        <p:spPr>
          <a:xfrm>
            <a:off x="640080" y="3785616"/>
            <a:ext cx="164592" cy="164592"/>
          </a:xfrm>
          <a:prstGeom prst="ellipse">
            <a:avLst/>
          </a:prstGeom>
          <a:solidFill>
            <a:srgbClr val="FFDE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960120" y="3721608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legal framing: the Clean Air Act emission-warranty gap and the Service ADVISOR diagnosis lock</a:t>
            </a:r>
            <a:endParaRPr lang="en-US" sz="1350" dirty="0"/>
          </a:p>
        </p:txBody>
      </p:sp>
      <p:sp>
        <p:nvSpPr>
          <p:cNvPr id="11" name="Shape 9"/>
          <p:cNvSpPr/>
          <p:nvPr/>
        </p:nvSpPr>
        <p:spPr>
          <a:xfrm>
            <a:off x="640080" y="4352544"/>
            <a:ext cx="164592" cy="164592"/>
          </a:xfrm>
          <a:prstGeom prst="ellipse">
            <a:avLst/>
          </a:prstGeom>
          <a:solidFill>
            <a:srgbClr val="FFDE00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960120" y="4288536"/>
            <a:ext cx="758952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35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Charts and a plain-English research paper, ready to quote</a:t>
            </a:r>
            <a:endParaRPr lang="en-US" sz="1350" dirty="0"/>
          </a:p>
        </p:txBody>
      </p:sp>
      <p:sp>
        <p:nvSpPr>
          <p:cNvPr id="13" name="Shape 11"/>
          <p:cNvSpPr/>
          <p:nvPr/>
        </p:nvSpPr>
        <p:spPr>
          <a:xfrm>
            <a:off x="548640" y="4983480"/>
            <a:ext cx="8046720" cy="868680"/>
          </a:xfrm>
          <a:prstGeom prst="roundRect">
            <a:avLst>
              <a:gd name="adj" fmla="val 6316"/>
            </a:avLst>
          </a:prstGeom>
          <a:solidFill>
            <a:srgbClr val="2E6B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777240" y="4983480"/>
            <a:ext cx="7589520" cy="8686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b="1" dirty="0">
                <a:solidFill>
                  <a:srgbClr val="FFD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 document:  </a:t>
            </a:r>
            <a:r>
              <a:rPr lang="en-US" sz="1300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full Objection will be attached as a PDF once it is filed, so you and others can read the primary document directly.</a:t>
            </a:r>
            <a:endParaRPr lang="en-US" sz="1300" dirty="0"/>
          </a:p>
        </p:txBody>
      </p:sp>
      <p:sp>
        <p:nvSpPr>
          <p:cNvPr id="15" name="Text 13"/>
          <p:cNvSpPr/>
          <p:nvPr/>
        </p:nvSpPr>
        <p:spPr>
          <a:xfrm>
            <a:off x="548640" y="6035040"/>
            <a:ext cx="804672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lnSpc>
                <a:spcPct val="110000"/>
              </a:lnSpc>
              <a:buNone/>
            </a:pPr>
            <a:r>
              <a:rPr lang="en-US" sz="1250" b="1" dirty="0">
                <a:solidFill>
                  <a:srgbClr val="D9E6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Willie Cade  ·  Graceful Solutions  ·  Agricultural Antitrust &amp; Right-to-Repair</a:t>
            </a:r>
            <a:endParaRPr lang="en-US" sz="1250" dirty="0"/>
          </a:p>
          <a:p>
            <a:pPr marL="0" indent="0">
              <a:lnSpc>
                <a:spcPct val="110000"/>
              </a:lnSpc>
              <a:buNone/>
            </a:pPr>
            <a:r>
              <a:rPr lang="en-US" sz="1250" dirty="0">
                <a:solidFill>
                  <a:srgbClr val="D9E6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willie@graceful.solutions</a:t>
            </a:r>
            <a:endParaRPr lang="en-US" sz="125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DEAL ON THE TABLE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What Deere is offering farmers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5212080" cy="960120"/>
          </a:xfrm>
          <a:prstGeom prst="roundRect">
            <a:avLst>
              <a:gd name="adj" fmla="val 571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685800" y="1901952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$99,000,000</a:t>
            </a:r>
            <a:endParaRPr lang="en-US" sz="2100" dirty="0"/>
          </a:p>
        </p:txBody>
      </p:sp>
      <p:sp>
        <p:nvSpPr>
          <p:cNvPr id="6" name="Text 4"/>
          <p:cNvSpPr/>
          <p:nvPr/>
        </p:nvSpPr>
        <p:spPr>
          <a:xfrm>
            <a:off x="685800" y="2313432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settlement fund. Fixed. “Not one dime more.”</a:t>
            </a:r>
            <a:endParaRPr lang="en-US" sz="1250" dirty="0"/>
          </a:p>
        </p:txBody>
      </p:sp>
      <p:sp>
        <p:nvSpPr>
          <p:cNvPr id="7" name="Shape 5"/>
          <p:cNvSpPr/>
          <p:nvPr/>
        </p:nvSpPr>
        <p:spPr>
          <a:xfrm>
            <a:off x="457200" y="2880360"/>
            <a:ext cx="5212080" cy="960120"/>
          </a:xfrm>
          <a:prstGeom prst="roundRect">
            <a:avLst>
              <a:gd name="adj" fmla="val 571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8" name="Text 6"/>
          <p:cNvSpPr/>
          <p:nvPr/>
        </p:nvSpPr>
        <p:spPr>
          <a:xfrm>
            <a:off x="685800" y="2999232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$48M – $79M</a:t>
            </a:r>
            <a:endParaRPr lang="en-US" sz="2100" dirty="0"/>
          </a:p>
        </p:txBody>
      </p:sp>
      <p:sp>
        <p:nvSpPr>
          <p:cNvPr id="9" name="Text 7"/>
          <p:cNvSpPr/>
          <p:nvPr/>
        </p:nvSpPr>
        <p:spPr>
          <a:xfrm>
            <a:off x="685800" y="3410712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Likely net to the class, as low as ~$48M if counsel take their fee.</a:t>
            </a:r>
            <a:endParaRPr lang="en-US" sz="1250" dirty="0"/>
          </a:p>
        </p:txBody>
      </p:sp>
      <p:sp>
        <p:nvSpPr>
          <p:cNvPr id="10" name="Shape 8"/>
          <p:cNvSpPr/>
          <p:nvPr/>
        </p:nvSpPr>
        <p:spPr>
          <a:xfrm>
            <a:off x="457200" y="3977640"/>
            <a:ext cx="5212080" cy="960120"/>
          </a:xfrm>
          <a:prstGeom prst="roundRect">
            <a:avLst>
              <a:gd name="adj" fmla="val 571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85800" y="4096512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~$0.79 / acre</a:t>
            </a:r>
            <a:endParaRPr lang="en-US" sz="2100" dirty="0"/>
          </a:p>
        </p:txBody>
      </p:sp>
      <p:sp>
        <p:nvSpPr>
          <p:cNvPr id="12" name="Text 10"/>
          <p:cNvSpPr/>
          <p:nvPr/>
        </p:nvSpPr>
        <p:spPr>
          <a:xfrm>
            <a:off x="685800" y="4507992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About $395 for an average 500-acre farm. One time, not for each year.</a:t>
            </a:r>
            <a:endParaRPr lang="en-US" sz="1250" dirty="0"/>
          </a:p>
        </p:txBody>
      </p:sp>
      <p:sp>
        <p:nvSpPr>
          <p:cNvPr id="13" name="Shape 11"/>
          <p:cNvSpPr/>
          <p:nvPr/>
        </p:nvSpPr>
        <p:spPr>
          <a:xfrm>
            <a:off x="457200" y="5074920"/>
            <a:ext cx="5212080" cy="960120"/>
          </a:xfrm>
          <a:prstGeom prst="roundRect">
            <a:avLst>
              <a:gd name="adj" fmla="val 571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5193792"/>
            <a:ext cx="475488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1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8 years</a:t>
            </a:r>
            <a:endParaRPr lang="en-US" sz="2100" dirty="0"/>
          </a:p>
        </p:txBody>
      </p:sp>
      <p:sp>
        <p:nvSpPr>
          <p:cNvPr id="15" name="Text 13"/>
          <p:cNvSpPr/>
          <p:nvPr/>
        </p:nvSpPr>
        <p:spPr>
          <a:xfrm>
            <a:off x="685800" y="5605272"/>
            <a:ext cx="48006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legal claims released, permanently, upon filing a claim.</a:t>
            </a:r>
            <a:endParaRPr lang="en-US" sz="1250" dirty="0"/>
          </a:p>
        </p:txBody>
      </p:sp>
      <p:sp>
        <p:nvSpPr>
          <p:cNvPr id="16" name="Shape 14"/>
          <p:cNvSpPr/>
          <p:nvPr/>
        </p:nvSpPr>
        <p:spPr>
          <a:xfrm>
            <a:off x="6126480" y="1828800"/>
            <a:ext cx="2651760" cy="2651760"/>
          </a:xfrm>
          <a:prstGeom prst="ellipse">
            <a:avLst/>
          </a:prstGeom>
          <a:solidFill>
            <a:srgbClr val="2E6B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Text 15"/>
          <p:cNvSpPr/>
          <p:nvPr/>
        </p:nvSpPr>
        <p:spPr>
          <a:xfrm>
            <a:off x="6375197" y="1929489"/>
            <a:ext cx="2174443" cy="134815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493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79</a:t>
            </a:r>
            <a:r>
              <a:rPr lang="en-US" sz="4930" baseline="30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endParaRPr lang="en-US" sz="4930" baseline="30000" dirty="0"/>
          </a:p>
        </p:txBody>
      </p:sp>
      <p:sp>
        <p:nvSpPr>
          <p:cNvPr id="18" name="Text 16"/>
          <p:cNvSpPr/>
          <p:nvPr/>
        </p:nvSpPr>
        <p:spPr>
          <a:xfrm>
            <a:off x="6365138" y="3379154"/>
            <a:ext cx="2174443" cy="978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D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acre, for 8 yrs of claims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6126480" y="4709160"/>
            <a:ext cx="265176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Source: Plaintiffs’ motion for preliminary approval; settlement term sheet. Preliminarily approved May 18, 2026.</a:t>
            </a:r>
            <a:endParaRPr lang="en-US" sz="1100" dirty="0"/>
          </a:p>
        </p:txBody>
      </p:sp>
      <p:sp>
        <p:nvSpPr>
          <p:cNvPr id="20" name="Text 18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21" name="Text 19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1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OBJECTION IN BRIEF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Five reasons it is not fair, adequate, or reasonable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737360"/>
            <a:ext cx="8229600" cy="850392"/>
          </a:xfrm>
          <a:prstGeom prst="roundRect">
            <a:avLst>
              <a:gd name="adj" fmla="val 645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58368" y="1920240"/>
            <a:ext cx="484632" cy="484632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58368" y="1920240"/>
            <a:ext cx="484632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1800" dirty="0"/>
          </a:p>
        </p:txBody>
      </p:sp>
      <p:sp>
        <p:nvSpPr>
          <p:cNvPr id="9" name="Shape 7"/>
          <p:cNvSpPr/>
          <p:nvPr/>
        </p:nvSpPr>
        <p:spPr>
          <a:xfrm>
            <a:off x="457200" y="2679192"/>
            <a:ext cx="8229600" cy="850392"/>
          </a:xfrm>
          <a:prstGeom prst="roundRect">
            <a:avLst>
              <a:gd name="adj" fmla="val 645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658368" y="2862072"/>
            <a:ext cx="484632" cy="484632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658368" y="2862072"/>
            <a:ext cx="484632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1800" dirty="0"/>
          </a:p>
        </p:txBody>
      </p:sp>
      <p:sp>
        <p:nvSpPr>
          <p:cNvPr id="12" name="Text 10"/>
          <p:cNvSpPr/>
          <p:nvPr/>
        </p:nvSpPr>
        <p:spPr>
          <a:xfrm>
            <a:off x="1325880" y="1856232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Broken claims process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1344168" y="2188302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Payouts rest on labor-hour data only Deere has, that information is not on farmer’s invoice.</a:t>
            </a:r>
            <a:endParaRPr lang="en-US" sz="1250" dirty="0"/>
          </a:p>
        </p:txBody>
      </p:sp>
      <p:sp>
        <p:nvSpPr>
          <p:cNvPr id="14" name="Shape 12"/>
          <p:cNvSpPr/>
          <p:nvPr/>
        </p:nvSpPr>
        <p:spPr>
          <a:xfrm>
            <a:off x="457200" y="3621024"/>
            <a:ext cx="8229600" cy="850392"/>
          </a:xfrm>
          <a:prstGeom prst="roundRect">
            <a:avLst>
              <a:gd name="adj" fmla="val 645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58368" y="3803904"/>
            <a:ext cx="484632" cy="484632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58368" y="3803904"/>
            <a:ext cx="484632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1325880" y="2792154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Illusory fixes of providing “any and all” repair tools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1325880" y="3155376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“Fair and reasonable” loopholes, tool carveouts, and a future-tools escape hatch.</a:t>
            </a:r>
            <a:endParaRPr lang="en-US" sz="1250" dirty="0"/>
          </a:p>
        </p:txBody>
      </p:sp>
      <p:sp>
        <p:nvSpPr>
          <p:cNvPr id="19" name="Shape 17"/>
          <p:cNvSpPr/>
          <p:nvPr/>
        </p:nvSpPr>
        <p:spPr>
          <a:xfrm>
            <a:off x="457200" y="4562856"/>
            <a:ext cx="8229600" cy="850392"/>
          </a:xfrm>
          <a:prstGeom prst="roundRect">
            <a:avLst>
              <a:gd name="adj" fmla="val 645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658368" y="4745736"/>
            <a:ext cx="484632" cy="484632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658368" y="4745736"/>
            <a:ext cx="484632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1800" dirty="0"/>
          </a:p>
        </p:txBody>
      </p:sp>
      <p:sp>
        <p:nvSpPr>
          <p:cNvPr id="22" name="Text 20"/>
          <p:cNvSpPr/>
          <p:nvPr/>
        </p:nvSpPr>
        <p:spPr>
          <a:xfrm>
            <a:off x="1325880" y="3713245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Overbroad release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1325880" y="4064396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Farmers surrender unlitigated state, data, and crop-loss claims for almost nothing.</a:t>
            </a:r>
            <a:endParaRPr lang="en-US" sz="1250" dirty="0"/>
          </a:p>
        </p:txBody>
      </p:sp>
      <p:sp>
        <p:nvSpPr>
          <p:cNvPr id="24" name="Shape 22"/>
          <p:cNvSpPr/>
          <p:nvPr/>
        </p:nvSpPr>
        <p:spPr>
          <a:xfrm>
            <a:off x="457200" y="5504688"/>
            <a:ext cx="8229600" cy="850392"/>
          </a:xfrm>
          <a:prstGeom prst="roundRect">
            <a:avLst>
              <a:gd name="adj" fmla="val 645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658368" y="5687568"/>
            <a:ext cx="484632" cy="484632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658368" y="5687568"/>
            <a:ext cx="484632" cy="4846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5</a:t>
            </a:r>
            <a:endParaRPr lang="en-US" sz="1800" dirty="0"/>
          </a:p>
        </p:txBody>
      </p:sp>
      <p:sp>
        <p:nvSpPr>
          <p:cNvPr id="27" name="Text 25"/>
          <p:cNvSpPr/>
          <p:nvPr/>
        </p:nvSpPr>
        <p:spPr>
          <a:xfrm>
            <a:off x="1325880" y="5623560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Inadequate representation</a:t>
            </a:r>
            <a:endParaRPr lang="en-US" sz="1500" dirty="0"/>
          </a:p>
        </p:txBody>
      </p:sp>
      <p:sp>
        <p:nvSpPr>
          <p:cNvPr id="28" name="Text 26"/>
          <p:cNvSpPr/>
          <p:nvPr/>
        </p:nvSpPr>
        <p:spPr>
          <a:xfrm>
            <a:off x="1325880" y="5943600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Class counsel turned adversarial against the objecting named plaintiff.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1325880" y="4659649"/>
            <a:ext cx="7132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Inadequate money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1303020" y="5015484"/>
            <a:ext cx="7223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$99M is a sliver of the class’s potential damages, which the objection says could top $18 billion over 8 years.</a:t>
            </a:r>
            <a:endParaRPr lang="en-US" sz="125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PILLAR ONE: THE MONEY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$99 million does not come close</a:t>
            </a:r>
            <a:endParaRPr lang="en-US" sz="2800" dirty="0"/>
          </a:p>
        </p:txBody>
      </p:sp>
      <p:graphicFrame>
        <p:nvGraphicFramePr>
          <p:cNvPr id="4" name="Chart 0"/>
          <p:cNvGraphicFramePr/>
          <p:nvPr/>
        </p:nvGraphicFramePr>
        <p:xfrm>
          <a:off x="457200" y="1828800"/>
          <a:ext cx="4754880" cy="40233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hape 2"/>
          <p:cNvSpPr/>
          <p:nvPr/>
        </p:nvSpPr>
        <p:spPr>
          <a:xfrm>
            <a:off x="5532120" y="1874520"/>
            <a:ext cx="3246120" cy="1234440"/>
          </a:xfrm>
          <a:prstGeom prst="roundRect">
            <a:avLst>
              <a:gd name="adj" fmla="val 444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3"/>
          <p:cNvSpPr/>
          <p:nvPr/>
        </p:nvSpPr>
        <p:spPr>
          <a:xfrm>
            <a:off x="5760720" y="201168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4.1–13.9%</a:t>
            </a:r>
            <a:endParaRPr lang="en-US" sz="2600" dirty="0"/>
          </a:p>
        </p:txBody>
      </p:sp>
      <p:sp>
        <p:nvSpPr>
          <p:cNvPr id="7" name="Text 4"/>
          <p:cNvSpPr/>
          <p:nvPr/>
        </p:nvSpPr>
        <p:spPr>
          <a:xfrm>
            <a:off x="5760720" y="2551176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repair-labor overcharges recoverable, by class counsel’s own expert</a:t>
            </a:r>
            <a:endParaRPr lang="en-US" sz="1200" dirty="0"/>
          </a:p>
        </p:txBody>
      </p:sp>
      <p:sp>
        <p:nvSpPr>
          <p:cNvPr id="8" name="Shape 5"/>
          <p:cNvSpPr/>
          <p:nvPr/>
        </p:nvSpPr>
        <p:spPr>
          <a:xfrm>
            <a:off x="5532120" y="3246120"/>
            <a:ext cx="3246120" cy="1234440"/>
          </a:xfrm>
          <a:prstGeom prst="roundRect">
            <a:avLst>
              <a:gd name="adj" fmla="val 444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6"/>
          <p:cNvSpPr/>
          <p:nvPr/>
        </p:nvSpPr>
        <p:spPr>
          <a:xfrm>
            <a:off x="5760720" y="338328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$18B+</a:t>
            </a:r>
            <a:endParaRPr lang="en-US" sz="2600" dirty="0"/>
          </a:p>
        </p:txBody>
      </p:sp>
      <p:sp>
        <p:nvSpPr>
          <p:cNvPr id="10" name="Text 7"/>
          <p:cNvSpPr/>
          <p:nvPr/>
        </p:nvSpPr>
        <p:spPr>
          <a:xfrm>
            <a:off x="5760720" y="3922776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in total potential damages over 8 years, left uncompensated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5532120" y="4617720"/>
            <a:ext cx="3246120" cy="1234440"/>
          </a:xfrm>
          <a:prstGeom prst="roundRect">
            <a:avLst>
              <a:gd name="adj" fmla="val 4444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9"/>
          <p:cNvSpPr/>
          <p:nvPr/>
        </p:nvSpPr>
        <p:spPr>
          <a:xfrm>
            <a:off x="5760720" y="4754880"/>
            <a:ext cx="283464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6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99%+</a:t>
            </a:r>
            <a:endParaRPr lang="en-US" sz="2600" dirty="0"/>
          </a:p>
        </p:txBody>
      </p:sp>
      <p:sp>
        <p:nvSpPr>
          <p:cNvPr id="13" name="Text 10"/>
          <p:cNvSpPr/>
          <p:nvPr/>
        </p:nvSpPr>
        <p:spPr>
          <a:xfrm>
            <a:off x="5760720" y="5294376"/>
            <a:ext cx="28346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of its repair-monopoly profits Deere keeps under the deal</a:t>
            </a:r>
            <a:endParaRPr lang="en-US" sz="1200" dirty="0"/>
          </a:p>
        </p:txBody>
      </p:sp>
      <p:sp>
        <p:nvSpPr>
          <p:cNvPr id="14" name="Text 11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15" name="Text 12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EVIDENCE: ONE FARM, EVERY INVOICE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One farm paid $511 an acre. The settlement repays 79</a:t>
            </a:r>
            <a:r>
              <a:rPr lang="en-US" sz="2800" baseline="300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.</a:t>
            </a:r>
            <a:endParaRPr lang="en-US" sz="2800" dirty="0"/>
          </a:p>
        </p:txBody>
      </p:sp>
      <p:sp>
        <p:nvSpPr>
          <p:cNvPr id="4" name="Text 2"/>
          <p:cNvSpPr/>
          <p:nvPr/>
        </p:nvSpPr>
        <p:spPr>
          <a:xfrm>
            <a:off x="457200" y="1691640"/>
            <a:ext cx="822960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4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1,200-acre row-crop operation paid its John Deere dealer $613,346 over the 8-year class period, about $511 per acre. The settlement returns roughly 79</a:t>
            </a:r>
            <a:r>
              <a:rPr lang="en-US" sz="1400" baseline="300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¢ </a:t>
            </a:r>
            <a:r>
              <a:rPr lang="en-US" sz="14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 acre for those same years, a gap of about 647-to-1 between what was paid and what is repaid.</a:t>
            </a:r>
            <a:endParaRPr lang="en-US" sz="1400" dirty="0"/>
          </a:p>
        </p:txBody>
      </p:sp>
      <p:sp>
        <p:nvSpPr>
          <p:cNvPr id="5" name="Shape 3"/>
          <p:cNvSpPr/>
          <p:nvPr/>
        </p:nvSpPr>
        <p:spPr>
          <a:xfrm>
            <a:off x="457200" y="2788920"/>
            <a:ext cx="2011680" cy="1417320"/>
          </a:xfrm>
          <a:prstGeom prst="roundRect">
            <a:avLst>
              <a:gd name="adj" fmla="val 3871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548640" y="294436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964</a:t>
            </a:r>
            <a:endParaRPr lang="en-US" sz="2300" dirty="0"/>
          </a:p>
        </p:txBody>
      </p:sp>
      <p:sp>
        <p:nvSpPr>
          <p:cNvPr id="7" name="Text 5"/>
          <p:cNvSpPr/>
          <p:nvPr/>
        </p:nvSpPr>
        <p:spPr>
          <a:xfrm>
            <a:off x="566928" y="3474720"/>
            <a:ext cx="17922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dealer invoices pulled and parsed for the Class Period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2578608" y="2788920"/>
            <a:ext cx="2011680" cy="1417320"/>
          </a:xfrm>
          <a:prstGeom prst="roundRect">
            <a:avLst>
              <a:gd name="adj" fmla="val 3871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670048" y="294436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$613,346</a:t>
            </a:r>
            <a:endParaRPr lang="en-US" sz="2300" dirty="0"/>
          </a:p>
        </p:txBody>
      </p:sp>
      <p:sp>
        <p:nvSpPr>
          <p:cNvPr id="10" name="Text 8"/>
          <p:cNvSpPr/>
          <p:nvPr/>
        </p:nvSpPr>
        <p:spPr>
          <a:xfrm>
            <a:off x="2688336" y="3474720"/>
            <a:ext cx="17922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total billed, reconciled to the penny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4700016" y="2788920"/>
            <a:ext cx="2011680" cy="1417320"/>
          </a:xfrm>
          <a:prstGeom prst="roundRect">
            <a:avLst>
              <a:gd name="adj" fmla="val 3871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91456" y="294436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3,547</a:t>
            </a:r>
            <a:endParaRPr lang="en-US" sz="2300" dirty="0"/>
          </a:p>
        </p:txBody>
      </p:sp>
      <p:sp>
        <p:nvSpPr>
          <p:cNvPr id="13" name="Text 11"/>
          <p:cNvSpPr/>
          <p:nvPr/>
        </p:nvSpPr>
        <p:spPr>
          <a:xfrm>
            <a:off x="4809744" y="3474720"/>
            <a:ext cx="17922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parts line items extracted and classified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6821424" y="2788920"/>
            <a:ext cx="2011680" cy="1417320"/>
          </a:xfrm>
          <a:prstGeom prst="roundRect">
            <a:avLst>
              <a:gd name="adj" fmla="val 3871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912864" y="2944368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3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289</a:t>
            </a:r>
            <a:endParaRPr lang="en-US" sz="2300" dirty="0"/>
          </a:p>
        </p:txBody>
      </p:sp>
      <p:sp>
        <p:nvSpPr>
          <p:cNvPr id="16" name="Text 14"/>
          <p:cNvSpPr/>
          <p:nvPr/>
        </p:nvSpPr>
        <p:spPr>
          <a:xfrm>
            <a:off x="6931152" y="3474720"/>
            <a:ext cx="1792224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service repairs read line by line</a:t>
            </a:r>
            <a:endParaRPr lang="en-US" sz="1150" dirty="0"/>
          </a:p>
        </p:txBody>
      </p:sp>
      <p:sp>
        <p:nvSpPr>
          <p:cNvPr id="17" name="Shape 15"/>
          <p:cNvSpPr/>
          <p:nvPr/>
        </p:nvSpPr>
        <p:spPr>
          <a:xfrm>
            <a:off x="457200" y="4526280"/>
            <a:ext cx="8229600" cy="1325880"/>
          </a:xfrm>
          <a:prstGeom prst="roundRect">
            <a:avLst>
              <a:gd name="adj" fmla="val 4138"/>
            </a:avLst>
          </a:prstGeom>
          <a:solidFill>
            <a:srgbClr val="D9E6D2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731520" y="4709160"/>
            <a:ext cx="3657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6B5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PAID  </a:t>
            </a:r>
            <a:r>
              <a:rPr lang="en-US" sz="30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$511 / acre</a:t>
            </a:r>
            <a:endParaRPr lang="en-US" sz="1300" dirty="0"/>
          </a:p>
        </p:txBody>
      </p:sp>
      <p:sp>
        <p:nvSpPr>
          <p:cNvPr id="19" name="Text 17"/>
          <p:cNvSpPr/>
          <p:nvPr/>
        </p:nvSpPr>
        <p:spPr>
          <a:xfrm>
            <a:off x="4206240" y="4709160"/>
            <a:ext cx="73152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800" dirty="0">
                <a:solidFill>
                  <a:srgbClr val="5C6B5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</a:t>
            </a:r>
            <a:endParaRPr lang="en-US" sz="1800" dirty="0"/>
          </a:p>
        </p:txBody>
      </p:sp>
      <p:sp>
        <p:nvSpPr>
          <p:cNvPr id="20" name="Text 18"/>
          <p:cNvSpPr/>
          <p:nvPr/>
        </p:nvSpPr>
        <p:spPr>
          <a:xfrm>
            <a:off x="5120640" y="4686300"/>
            <a:ext cx="3657600" cy="9601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00" dirty="0">
                <a:solidFill>
                  <a:srgbClr val="5C6B52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REPAID  </a:t>
            </a:r>
            <a:r>
              <a:rPr lang="en-US" sz="30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79</a:t>
            </a:r>
            <a:r>
              <a:rPr lang="en-US" sz="3000" baseline="300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r>
              <a:rPr lang="en-US" sz="30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 / acre</a:t>
            </a:r>
            <a:endParaRPr lang="en-US" sz="1300" dirty="0"/>
          </a:p>
        </p:txBody>
      </p:sp>
      <p:sp>
        <p:nvSpPr>
          <p:cNvPr id="21" name="Text 19"/>
          <p:cNvSpPr/>
          <p:nvPr/>
        </p:nvSpPr>
        <p:spPr>
          <a:xfrm>
            <a:off x="457200" y="5961888"/>
            <a:ext cx="8229600" cy="4114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100" i="1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Method: each part classified (Deere vs aftermarket vs fee) and each total cross-checked against the printed invoice. Per-acre figures use the settlement’s stated 100M-acre / 200,000-farm assumptions; actual payments vary with claims filed.</a:t>
            </a:r>
            <a:endParaRPr lang="en-US" sz="1100" dirty="0"/>
          </a:p>
        </p:txBody>
      </p:sp>
      <p:sp>
        <p:nvSpPr>
          <p:cNvPr id="22" name="Text 20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23" name="Text 21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PILLARS TWO AND THREE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repair “fix” does not fix the problem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783080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457200" y="1783080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189280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“Fair and reasonable” loophole</a:t>
            </a:r>
            <a:endParaRPr lang="en-US" sz="1350" dirty="0"/>
          </a:p>
        </p:txBody>
      </p:sp>
      <p:sp>
        <p:nvSpPr>
          <p:cNvPr id="7" name="Text 5"/>
          <p:cNvSpPr/>
          <p:nvPr/>
        </p:nvSpPr>
        <p:spPr>
          <a:xfrm>
            <a:off x="685800" y="2212848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Six vague, unranked factors that need fresh litigation to enforce.</a:t>
            </a:r>
            <a:endParaRPr lang="en-US" sz="1200" dirty="0"/>
          </a:p>
        </p:txBody>
      </p:sp>
      <p:sp>
        <p:nvSpPr>
          <p:cNvPr id="8" name="Shape 6"/>
          <p:cNvSpPr/>
          <p:nvPr/>
        </p:nvSpPr>
        <p:spPr>
          <a:xfrm>
            <a:off x="4709160" y="1783080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Shape 7"/>
          <p:cNvSpPr/>
          <p:nvPr/>
        </p:nvSpPr>
        <p:spPr>
          <a:xfrm>
            <a:off x="4709160" y="1783080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Text 8"/>
          <p:cNvSpPr/>
          <p:nvPr/>
        </p:nvSpPr>
        <p:spPr>
          <a:xfrm>
            <a:off x="4937760" y="1892808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DTAC and Engineering Mode</a:t>
            </a:r>
            <a:endParaRPr lang="en-US" sz="1350" dirty="0"/>
          </a:p>
        </p:txBody>
      </p:sp>
      <p:sp>
        <p:nvSpPr>
          <p:cNvPr id="11" name="Text 9"/>
          <p:cNvSpPr/>
          <p:nvPr/>
        </p:nvSpPr>
        <p:spPr>
          <a:xfrm>
            <a:off x="4937760" y="2212848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Deere keeps exclusive access to its most powerful repair tools.</a:t>
            </a:r>
            <a:endParaRPr lang="en-US" sz="1200" dirty="0"/>
          </a:p>
        </p:txBody>
      </p:sp>
      <p:sp>
        <p:nvSpPr>
          <p:cNvPr id="12" name="Shape 10"/>
          <p:cNvSpPr/>
          <p:nvPr/>
        </p:nvSpPr>
        <p:spPr>
          <a:xfrm>
            <a:off x="457200" y="2862072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3" name="Shape 11"/>
          <p:cNvSpPr/>
          <p:nvPr/>
        </p:nvSpPr>
        <p:spPr>
          <a:xfrm>
            <a:off x="457200" y="2862072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4" name="Text 12"/>
          <p:cNvSpPr/>
          <p:nvPr/>
        </p:nvSpPr>
        <p:spPr>
          <a:xfrm>
            <a:off x="685800" y="297180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Future-tools escape hatch</a:t>
            </a:r>
            <a:endParaRPr lang="en-US" sz="1350" dirty="0"/>
          </a:p>
        </p:txBody>
      </p:sp>
      <p:sp>
        <p:nvSpPr>
          <p:cNvPr id="15" name="Text 13"/>
          <p:cNvSpPr/>
          <p:nvPr/>
        </p:nvSpPr>
        <p:spPr>
          <a:xfrm>
            <a:off x="685800" y="32918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New tools dodge the deal until 50% of dealers already have them.</a:t>
            </a:r>
            <a:endParaRPr lang="en-US" sz="1200" dirty="0"/>
          </a:p>
        </p:txBody>
      </p:sp>
      <p:sp>
        <p:nvSpPr>
          <p:cNvPr id="16" name="Shape 14"/>
          <p:cNvSpPr/>
          <p:nvPr/>
        </p:nvSpPr>
        <p:spPr>
          <a:xfrm>
            <a:off x="4709160" y="2862072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7" name="Shape 15"/>
          <p:cNvSpPr/>
          <p:nvPr/>
        </p:nvSpPr>
        <p:spPr>
          <a:xfrm>
            <a:off x="4709160" y="2862072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8" name="Text 16"/>
          <p:cNvSpPr/>
          <p:nvPr/>
        </p:nvSpPr>
        <p:spPr>
          <a:xfrm>
            <a:off x="4937760" y="2971800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 data protection</a:t>
            </a:r>
            <a:endParaRPr lang="en-US" sz="1350" dirty="0"/>
          </a:p>
        </p:txBody>
      </p:sp>
      <p:sp>
        <p:nvSpPr>
          <p:cNvPr id="19" name="Text 17"/>
          <p:cNvSpPr/>
          <p:nvPr/>
        </p:nvSpPr>
        <p:spPr>
          <a:xfrm>
            <a:off x="4937760" y="3291840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Deere keeps its perpetual license to farmer data.</a:t>
            </a:r>
            <a:endParaRPr lang="en-US" sz="1200" dirty="0"/>
          </a:p>
        </p:txBody>
      </p:sp>
      <p:sp>
        <p:nvSpPr>
          <p:cNvPr id="20" name="Shape 18"/>
          <p:cNvSpPr/>
          <p:nvPr/>
        </p:nvSpPr>
        <p:spPr>
          <a:xfrm>
            <a:off x="457200" y="3941064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Shape 19"/>
          <p:cNvSpPr/>
          <p:nvPr/>
        </p:nvSpPr>
        <p:spPr>
          <a:xfrm>
            <a:off x="457200" y="3941064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2" name="Text 20"/>
          <p:cNvSpPr/>
          <p:nvPr/>
        </p:nvSpPr>
        <p:spPr>
          <a:xfrm>
            <a:off x="685800" y="4050792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No anti-retaliation shield</a:t>
            </a:r>
            <a:endParaRPr lang="en-US" sz="1350" dirty="0"/>
          </a:p>
        </p:txBody>
      </p:sp>
      <p:sp>
        <p:nvSpPr>
          <p:cNvPr id="23" name="Text 21"/>
          <p:cNvSpPr/>
          <p:nvPr/>
        </p:nvSpPr>
        <p:spPr>
          <a:xfrm>
            <a:off x="685800" y="437083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Nothing stops blacklisting, remote shutdowns, or punitive billing.</a:t>
            </a:r>
            <a:endParaRPr lang="en-US" sz="1200" dirty="0"/>
          </a:p>
        </p:txBody>
      </p:sp>
      <p:sp>
        <p:nvSpPr>
          <p:cNvPr id="24" name="Shape 22"/>
          <p:cNvSpPr/>
          <p:nvPr/>
        </p:nvSpPr>
        <p:spPr>
          <a:xfrm>
            <a:off x="4709160" y="3941064"/>
            <a:ext cx="4069080" cy="932688"/>
          </a:xfrm>
          <a:prstGeom prst="roundRect">
            <a:avLst>
              <a:gd name="adj" fmla="val 5882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5" name="Shape 23"/>
          <p:cNvSpPr/>
          <p:nvPr/>
        </p:nvSpPr>
        <p:spPr>
          <a:xfrm>
            <a:off x="4709160" y="3941064"/>
            <a:ext cx="82296" cy="932688"/>
          </a:xfrm>
          <a:prstGeom prst="rect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6" name="Text 24"/>
          <p:cNvSpPr/>
          <p:nvPr/>
        </p:nvSpPr>
        <p:spPr>
          <a:xfrm>
            <a:off x="4937760" y="4050792"/>
            <a:ext cx="370332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35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Term too short</a:t>
            </a:r>
            <a:endParaRPr lang="en-US" sz="1350" dirty="0"/>
          </a:p>
        </p:txBody>
      </p:sp>
      <p:sp>
        <p:nvSpPr>
          <p:cNvPr id="27" name="Text 25"/>
          <p:cNvSpPr/>
          <p:nvPr/>
        </p:nvSpPr>
        <p:spPr>
          <a:xfrm>
            <a:off x="4937760" y="4370832"/>
            <a:ext cx="374904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 10-year term against equipment that lasts 20 to 30 years.</a:t>
            </a:r>
            <a:endParaRPr lang="en-US" sz="1200" dirty="0"/>
          </a:p>
        </p:txBody>
      </p:sp>
      <p:sp>
        <p:nvSpPr>
          <p:cNvPr id="28" name="Text 26"/>
          <p:cNvSpPr/>
          <p:nvPr/>
        </p:nvSpPr>
        <p:spPr>
          <a:xfrm>
            <a:off x="457200" y="5349240"/>
            <a:ext cx="82296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1250" b="1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 receipts confirm:  </a:t>
            </a:r>
            <a:r>
              <a:rPr lang="en-US" sz="12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18% of service visits (53 of 289) required Deere’s proprietary Service ADVISOR tool just to read or clear fault codes; tool-dependent repairs averaged 1.4x the labor of other work.</a:t>
            </a:r>
            <a:endParaRPr lang="en-US" sz="1250" dirty="0"/>
          </a:p>
        </p:txBody>
      </p:sp>
      <p:sp>
        <p:nvSpPr>
          <p:cNvPr id="29" name="Text 27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30" name="Text 28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0D220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457200"/>
            <a:ext cx="8229600" cy="320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SECOND HARVEST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822960"/>
            <a:ext cx="82296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800" dirty="0">
                <a:solidFill>
                  <a:srgbClr val="FFFFFF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Farmers also give away their data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280160" y="1920240"/>
            <a:ext cx="2651760" cy="2651760"/>
          </a:xfrm>
          <a:prstGeom prst="ellipse">
            <a:avLst/>
          </a:prstGeom>
          <a:solidFill>
            <a:srgbClr val="2E6B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Text 3"/>
          <p:cNvSpPr/>
          <p:nvPr/>
        </p:nvSpPr>
        <p:spPr>
          <a:xfrm>
            <a:off x="1518818" y="2158898"/>
            <a:ext cx="2174443" cy="134815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493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79</a:t>
            </a:r>
            <a:r>
              <a:rPr lang="en-US" sz="4930" baseline="30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¢</a:t>
            </a:r>
            <a:endParaRPr lang="en-US" sz="4930" baseline="30000" dirty="0"/>
          </a:p>
        </p:txBody>
      </p:sp>
      <p:sp>
        <p:nvSpPr>
          <p:cNvPr id="6" name="Text 4"/>
          <p:cNvSpPr/>
          <p:nvPr/>
        </p:nvSpPr>
        <p:spPr>
          <a:xfrm>
            <a:off x="1518818" y="3506074"/>
            <a:ext cx="2174443" cy="978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D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farmers GET, per acre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4160520" y="2834640"/>
            <a:ext cx="82296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6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vs</a:t>
            </a:r>
            <a:endParaRPr lang="en-US" sz="2600" dirty="0"/>
          </a:p>
        </p:txBody>
      </p:sp>
      <p:sp>
        <p:nvSpPr>
          <p:cNvPr id="8" name="Shape 6"/>
          <p:cNvSpPr/>
          <p:nvPr/>
        </p:nvSpPr>
        <p:spPr>
          <a:xfrm>
            <a:off x="5212080" y="1920240"/>
            <a:ext cx="2651760" cy="2651760"/>
          </a:xfrm>
          <a:prstGeom prst="ellipse">
            <a:avLst/>
          </a:prstGeom>
          <a:solidFill>
            <a:srgbClr val="2E6B24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5450738" y="2158898"/>
            <a:ext cx="2174443" cy="1348155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marL="0" indent="0" algn="ctr">
              <a:buNone/>
            </a:pPr>
            <a:r>
              <a:rPr lang="en-US" sz="493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$250</a:t>
            </a:r>
            <a:endParaRPr lang="en-US" sz="4930" dirty="0"/>
          </a:p>
        </p:txBody>
      </p:sp>
      <p:sp>
        <p:nvSpPr>
          <p:cNvPr id="10" name="Text 8"/>
          <p:cNvSpPr/>
          <p:nvPr/>
        </p:nvSpPr>
        <p:spPr>
          <a:xfrm>
            <a:off x="5450738" y="3506073"/>
            <a:ext cx="2174443" cy="978499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00" dirty="0">
                <a:solidFill>
                  <a:srgbClr val="FFDE0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what they GIVE, per acre</a:t>
            </a:r>
            <a:endParaRPr lang="en-US" sz="1100" dirty="0"/>
          </a:p>
        </p:txBody>
      </p:sp>
      <p:sp>
        <p:nvSpPr>
          <p:cNvPr id="11" name="Text 9"/>
          <p:cNvSpPr/>
          <p:nvPr/>
        </p:nvSpPr>
        <p:spPr>
          <a:xfrm>
            <a:off x="914400" y="5074920"/>
            <a:ext cx="73152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450" dirty="0">
                <a:solidFill>
                  <a:srgbClr val="D9E6D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trade-off: farmers release 8 years of legal claims for about 79¢ per acre, then hand Deere operational and machine data that Deere’s own materials value near $250 per acre, at no cost. The settlement leaves Deere’s data moat, and its end-user license terms, fully intact.</a:t>
            </a:r>
            <a:endParaRPr lang="en-US" sz="145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STAKES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Why this objection matters beyond one farm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457200" y="1828800"/>
            <a:ext cx="4069080" cy="1828800"/>
          </a:xfrm>
          <a:prstGeom prst="roundRect">
            <a:avLst>
              <a:gd name="adj" fmla="val 3000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685800" y="2084832"/>
            <a:ext cx="548640" cy="548640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685800" y="2084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1</a:t>
            </a:r>
            <a:endParaRPr lang="en-US" sz="2000" dirty="0"/>
          </a:p>
        </p:txBody>
      </p:sp>
      <p:sp>
        <p:nvSpPr>
          <p:cNvPr id="7" name="Text 5"/>
          <p:cNvSpPr/>
          <p:nvPr/>
        </p:nvSpPr>
        <p:spPr>
          <a:xfrm>
            <a:off x="731520" y="27432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Farmers and ag groups</a:t>
            </a:r>
            <a:endParaRPr lang="en-US" sz="1500" dirty="0"/>
          </a:p>
        </p:txBody>
      </p:sp>
      <p:sp>
        <p:nvSpPr>
          <p:cNvPr id="8" name="Text 6"/>
          <p:cNvSpPr/>
          <p:nvPr/>
        </p:nvSpPr>
        <p:spPr>
          <a:xfrm>
            <a:off x="731520" y="31546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release would foreclose crop-loss and data claims for the whole class, for a generation.</a:t>
            </a:r>
            <a:endParaRPr lang="en-US" sz="1200" dirty="0"/>
          </a:p>
        </p:txBody>
      </p:sp>
      <p:sp>
        <p:nvSpPr>
          <p:cNvPr id="9" name="Shape 7"/>
          <p:cNvSpPr/>
          <p:nvPr/>
        </p:nvSpPr>
        <p:spPr>
          <a:xfrm>
            <a:off x="4709160" y="1828800"/>
            <a:ext cx="4069080" cy="1828800"/>
          </a:xfrm>
          <a:prstGeom prst="roundRect">
            <a:avLst>
              <a:gd name="adj" fmla="val 3000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0" name="Shape 8"/>
          <p:cNvSpPr/>
          <p:nvPr/>
        </p:nvSpPr>
        <p:spPr>
          <a:xfrm>
            <a:off x="4937760" y="2084832"/>
            <a:ext cx="548640" cy="548640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1" name="Text 9"/>
          <p:cNvSpPr/>
          <p:nvPr/>
        </p:nvSpPr>
        <p:spPr>
          <a:xfrm>
            <a:off x="4937760" y="20848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2</a:t>
            </a:r>
            <a:endParaRPr lang="en-US" sz="2000" dirty="0"/>
          </a:p>
        </p:txBody>
      </p:sp>
      <p:sp>
        <p:nvSpPr>
          <p:cNvPr id="12" name="Text 10"/>
          <p:cNvSpPr/>
          <p:nvPr/>
        </p:nvSpPr>
        <p:spPr>
          <a:xfrm>
            <a:off x="4983480" y="27432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Independent repair and aftermarket</a:t>
            </a:r>
            <a:endParaRPr lang="en-US" sz="1500" dirty="0"/>
          </a:p>
        </p:txBody>
      </p:sp>
      <p:sp>
        <p:nvSpPr>
          <p:cNvPr id="13" name="Text 11"/>
          <p:cNvSpPr/>
          <p:nvPr/>
        </p:nvSpPr>
        <p:spPr>
          <a:xfrm>
            <a:off x="4983480" y="31546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Carveouts and barriers keep the repair market closed to independent shops and parts makers.</a:t>
            </a:r>
            <a:endParaRPr lang="en-US" sz="1200" dirty="0"/>
          </a:p>
        </p:txBody>
      </p:sp>
      <p:sp>
        <p:nvSpPr>
          <p:cNvPr id="14" name="Shape 12"/>
          <p:cNvSpPr/>
          <p:nvPr/>
        </p:nvSpPr>
        <p:spPr>
          <a:xfrm>
            <a:off x="457200" y="3886200"/>
            <a:ext cx="4069080" cy="1828800"/>
          </a:xfrm>
          <a:prstGeom prst="roundRect">
            <a:avLst>
              <a:gd name="adj" fmla="val 3000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5" name="Shape 13"/>
          <p:cNvSpPr/>
          <p:nvPr/>
        </p:nvSpPr>
        <p:spPr>
          <a:xfrm>
            <a:off x="685800" y="4142232"/>
            <a:ext cx="548640" cy="548640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16" name="Text 14"/>
          <p:cNvSpPr/>
          <p:nvPr/>
        </p:nvSpPr>
        <p:spPr>
          <a:xfrm>
            <a:off x="685800" y="41422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3</a:t>
            </a:r>
            <a:endParaRPr lang="en-US" sz="2000" dirty="0"/>
          </a:p>
        </p:txBody>
      </p:sp>
      <p:sp>
        <p:nvSpPr>
          <p:cNvPr id="17" name="Text 15"/>
          <p:cNvSpPr/>
          <p:nvPr/>
        </p:nvSpPr>
        <p:spPr>
          <a:xfrm>
            <a:off x="731520" y="48006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Competing OEMs and ag-tech</a:t>
            </a:r>
            <a:endParaRPr lang="en-US" sz="1500" dirty="0"/>
          </a:p>
        </p:txBody>
      </p:sp>
      <p:sp>
        <p:nvSpPr>
          <p:cNvPr id="18" name="Text 16"/>
          <p:cNvSpPr/>
          <p:nvPr/>
        </p:nvSpPr>
        <p:spPr>
          <a:xfrm>
            <a:off x="731520" y="52120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Deere’s data lock-in, valued near $250 per acre, survives the settlement untouched.</a:t>
            </a:r>
            <a:endParaRPr lang="en-US" sz="1200" dirty="0"/>
          </a:p>
        </p:txBody>
      </p:sp>
      <p:sp>
        <p:nvSpPr>
          <p:cNvPr id="19" name="Shape 17"/>
          <p:cNvSpPr/>
          <p:nvPr/>
        </p:nvSpPr>
        <p:spPr>
          <a:xfrm>
            <a:off x="4709160" y="3886200"/>
            <a:ext cx="4069080" cy="1828800"/>
          </a:xfrm>
          <a:prstGeom prst="roundRect">
            <a:avLst>
              <a:gd name="adj" fmla="val 3000"/>
            </a:avLst>
          </a:prstGeom>
          <a:solidFill>
            <a:srgbClr val="EAF1E6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0" name="Shape 18"/>
          <p:cNvSpPr/>
          <p:nvPr/>
        </p:nvSpPr>
        <p:spPr>
          <a:xfrm>
            <a:off x="4937760" y="4142232"/>
            <a:ext cx="548640" cy="548640"/>
          </a:xfrm>
          <a:prstGeom prst="ellipse">
            <a:avLst/>
          </a:prstGeom>
          <a:solidFill>
            <a:srgbClr val="367C2B"/>
          </a:solidFill>
          <a:ln/>
        </p:spPr>
        <p:txBody>
          <a:bodyPr/>
          <a:lstStyle/>
          <a:p>
            <a:endParaRPr lang="en-US"/>
          </a:p>
        </p:txBody>
      </p:sp>
      <p:sp>
        <p:nvSpPr>
          <p:cNvPr id="21" name="Text 19"/>
          <p:cNvSpPr/>
          <p:nvPr/>
        </p:nvSpPr>
        <p:spPr>
          <a:xfrm>
            <a:off x="4937760" y="4142232"/>
            <a:ext cx="54864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2000" dirty="0">
                <a:solidFill>
                  <a:srgbClr val="FFDE00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4</a:t>
            </a:r>
            <a:endParaRPr lang="en-US" sz="2000" dirty="0"/>
          </a:p>
        </p:txBody>
      </p:sp>
      <p:sp>
        <p:nvSpPr>
          <p:cNvPr id="22" name="Text 20"/>
          <p:cNvSpPr/>
          <p:nvPr/>
        </p:nvSpPr>
        <p:spPr>
          <a:xfrm>
            <a:off x="4983480" y="4800600"/>
            <a:ext cx="356616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5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Regulators and the public</a:t>
            </a:r>
            <a:endParaRPr lang="en-US" sz="1500" dirty="0"/>
          </a:p>
        </p:txBody>
      </p:sp>
      <p:sp>
        <p:nvSpPr>
          <p:cNvPr id="23" name="Text 21"/>
          <p:cNvSpPr/>
          <p:nvPr/>
        </p:nvSpPr>
        <p:spPr>
          <a:xfrm>
            <a:off x="4983480" y="5212080"/>
            <a:ext cx="361188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same conduct is being challenged by the FTC, state attorneys general, and new private suits; this outcome sets the bar.</a:t>
            </a:r>
            <a:endParaRPr lang="en-US" sz="1200" dirty="0"/>
          </a:p>
        </p:txBody>
      </p:sp>
      <p:sp>
        <p:nvSpPr>
          <p:cNvPr id="24" name="Text 22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25" name="Text 23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457200" y="384048"/>
            <a:ext cx="8229600" cy="29260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1200" kern="0" spc="2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THE WINDOW</a:t>
            </a:r>
            <a:endParaRPr lang="en-US" sz="1200" dirty="0"/>
          </a:p>
        </p:txBody>
      </p:sp>
      <p:sp>
        <p:nvSpPr>
          <p:cNvPr id="3" name="Text 1"/>
          <p:cNvSpPr/>
          <p:nvPr/>
        </p:nvSpPr>
        <p:spPr>
          <a:xfrm>
            <a:off x="457200" y="713232"/>
            <a:ext cx="82296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>
              <a:buNone/>
            </a:pPr>
            <a:r>
              <a:rPr lang="en-US" sz="2800" dirty="0">
                <a:solidFill>
                  <a:srgbClr val="16240E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A 20-week runway to the Fairness Hearing</a:t>
            </a:r>
            <a:endParaRPr lang="en-US" sz="2800" dirty="0"/>
          </a:p>
        </p:txBody>
      </p:sp>
      <p:sp>
        <p:nvSpPr>
          <p:cNvPr id="4" name="Shape 2"/>
          <p:cNvSpPr/>
          <p:nvPr/>
        </p:nvSpPr>
        <p:spPr>
          <a:xfrm>
            <a:off x="1097280" y="3017520"/>
            <a:ext cx="6949440" cy="0"/>
          </a:xfrm>
          <a:prstGeom prst="line">
            <a:avLst/>
          </a:prstGeom>
          <a:noFill/>
          <a:ln w="31750">
            <a:solidFill>
              <a:srgbClr val="367C2B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5" name="Shape 3"/>
          <p:cNvSpPr/>
          <p:nvPr/>
        </p:nvSpPr>
        <p:spPr>
          <a:xfrm>
            <a:off x="1133856" y="2871216"/>
            <a:ext cx="292608" cy="292608"/>
          </a:xfrm>
          <a:prstGeom prst="ellipse">
            <a:avLst/>
          </a:prstGeom>
          <a:solidFill>
            <a:srgbClr val="367C2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6" name="Text 4"/>
          <p:cNvSpPr/>
          <p:nvPr/>
        </p:nvSpPr>
        <p:spPr>
          <a:xfrm>
            <a:off x="365760" y="2148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Jun 2026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320040" y="329184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Objection filed; source document available to press</a:t>
            </a:r>
            <a:endParaRPr lang="en-US" sz="1150" dirty="0"/>
          </a:p>
        </p:txBody>
      </p:sp>
      <p:sp>
        <p:nvSpPr>
          <p:cNvPr id="8" name="Shape 6"/>
          <p:cNvSpPr/>
          <p:nvPr/>
        </p:nvSpPr>
        <p:spPr>
          <a:xfrm>
            <a:off x="3328416" y="2871216"/>
            <a:ext cx="292608" cy="292608"/>
          </a:xfrm>
          <a:prstGeom prst="ellipse">
            <a:avLst/>
          </a:prstGeom>
          <a:solidFill>
            <a:srgbClr val="367C2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9" name="Text 7"/>
          <p:cNvSpPr/>
          <p:nvPr/>
        </p:nvSpPr>
        <p:spPr>
          <a:xfrm>
            <a:off x="2560320" y="2148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Jul 14</a:t>
            </a:r>
            <a:endParaRPr lang="en-US" sz="1700" dirty="0"/>
          </a:p>
        </p:txBody>
      </p:sp>
      <p:sp>
        <p:nvSpPr>
          <p:cNvPr id="10" name="Text 8"/>
          <p:cNvSpPr/>
          <p:nvPr/>
        </p:nvSpPr>
        <p:spPr>
          <a:xfrm>
            <a:off x="2514600" y="329184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Notice issued and opt-out period begins</a:t>
            </a:r>
            <a:endParaRPr lang="en-US" sz="1150" dirty="0"/>
          </a:p>
        </p:txBody>
      </p:sp>
      <p:sp>
        <p:nvSpPr>
          <p:cNvPr id="11" name="Shape 9"/>
          <p:cNvSpPr/>
          <p:nvPr/>
        </p:nvSpPr>
        <p:spPr>
          <a:xfrm>
            <a:off x="5522976" y="2871216"/>
            <a:ext cx="292608" cy="292608"/>
          </a:xfrm>
          <a:prstGeom prst="ellipse">
            <a:avLst/>
          </a:prstGeom>
          <a:solidFill>
            <a:srgbClr val="367C2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2" name="Text 10"/>
          <p:cNvSpPr/>
          <p:nvPr/>
        </p:nvSpPr>
        <p:spPr>
          <a:xfrm>
            <a:off x="4754880" y="2148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Sep 14</a:t>
            </a:r>
            <a:endParaRPr lang="en-US" sz="1700" dirty="0"/>
          </a:p>
        </p:txBody>
      </p:sp>
      <p:sp>
        <p:nvSpPr>
          <p:cNvPr id="13" name="Text 11"/>
          <p:cNvSpPr/>
          <p:nvPr/>
        </p:nvSpPr>
        <p:spPr>
          <a:xfrm>
            <a:off x="4709160" y="329184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Opt-out deadline</a:t>
            </a:r>
            <a:endParaRPr lang="en-US" sz="1150" dirty="0"/>
          </a:p>
        </p:txBody>
      </p:sp>
      <p:sp>
        <p:nvSpPr>
          <p:cNvPr id="14" name="Shape 12"/>
          <p:cNvSpPr/>
          <p:nvPr/>
        </p:nvSpPr>
        <p:spPr>
          <a:xfrm>
            <a:off x="7717536" y="2871216"/>
            <a:ext cx="292608" cy="292608"/>
          </a:xfrm>
          <a:prstGeom prst="ellipse">
            <a:avLst/>
          </a:prstGeom>
          <a:solidFill>
            <a:srgbClr val="367C2B"/>
          </a:solidFill>
          <a:ln w="25400">
            <a:solidFill>
              <a:srgbClr val="FFFFFF"/>
            </a:solidFill>
            <a:prstDash val="solid"/>
          </a:ln>
        </p:spPr>
        <p:txBody>
          <a:bodyPr/>
          <a:lstStyle/>
          <a:p>
            <a:endParaRPr lang="en-US"/>
          </a:p>
        </p:txBody>
      </p:sp>
      <p:sp>
        <p:nvSpPr>
          <p:cNvPr id="15" name="Text 13"/>
          <p:cNvSpPr/>
          <p:nvPr/>
        </p:nvSpPr>
        <p:spPr>
          <a:xfrm>
            <a:off x="6949440" y="2148840"/>
            <a:ext cx="18288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ctr">
              <a:buNone/>
            </a:pPr>
            <a:r>
              <a:rPr lang="en-US" sz="1700" dirty="0">
                <a:solidFill>
                  <a:srgbClr val="367C2B"/>
                </a:solidFill>
                <a:latin typeface="Arial Black" pitchFamily="34" charset="0"/>
                <a:ea typeface="Arial Black" pitchFamily="34" charset="-122"/>
                <a:cs typeface="Arial Black" pitchFamily="34" charset="-120"/>
              </a:rPr>
              <a:t>Oct 29</a:t>
            </a:r>
            <a:endParaRPr lang="en-US" sz="1700" dirty="0"/>
          </a:p>
        </p:txBody>
      </p:sp>
      <p:sp>
        <p:nvSpPr>
          <p:cNvPr id="16" name="Text 14"/>
          <p:cNvSpPr/>
          <p:nvPr/>
        </p:nvSpPr>
        <p:spPr>
          <a:xfrm>
            <a:off x="6903720" y="3291840"/>
            <a:ext cx="1920240" cy="1097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15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Fairness Hearing, 10:00 AM, Rockford, IL</a:t>
            </a:r>
            <a:endParaRPr lang="en-US" sz="1150" dirty="0"/>
          </a:p>
        </p:txBody>
      </p:sp>
      <p:sp>
        <p:nvSpPr>
          <p:cNvPr id="17" name="Text 15"/>
          <p:cNvSpPr/>
          <p:nvPr/>
        </p:nvSpPr>
        <p:spPr>
          <a:xfrm>
            <a:off x="1097280" y="5029200"/>
            <a:ext cx="694944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0" indent="0" algn="ctr">
              <a:buNone/>
            </a:pPr>
            <a:r>
              <a:rPr lang="en-US" sz="1300" dirty="0">
                <a:solidFill>
                  <a:srgbClr val="16240E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The settlement was preliminarily approved on May 18, 2026. The objection and opt-out deadlines are firm and will not be extended. The record is being shaped now, in one continuous push toward the hearing.</a:t>
            </a:r>
            <a:endParaRPr lang="en-US" sz="1300" dirty="0"/>
          </a:p>
        </p:txBody>
      </p:sp>
      <p:sp>
        <p:nvSpPr>
          <p:cNvPr id="18" name="Text 16"/>
          <p:cNvSpPr/>
          <p:nvPr/>
        </p:nvSpPr>
        <p:spPr>
          <a:xfrm>
            <a:off x="457200" y="6473952"/>
            <a:ext cx="768096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l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Case No. 3:22-cv-50188  |  Graceful Solutions  |  willie@graceful.solutions</a:t>
            </a:r>
            <a:endParaRPr lang="en-US" sz="1100" dirty="0"/>
          </a:p>
        </p:txBody>
      </p:sp>
      <p:sp>
        <p:nvSpPr>
          <p:cNvPr id="19" name="Text 17"/>
          <p:cNvSpPr/>
          <p:nvPr/>
        </p:nvSpPr>
        <p:spPr>
          <a:xfrm>
            <a:off x="8321040" y="6473952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 algn="r">
              <a:buNone/>
            </a:pPr>
            <a:r>
              <a:rPr lang="en-US" sz="1100" dirty="0">
                <a:solidFill>
                  <a:srgbClr val="5C6B52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1100" dirty="0"/>
          </a:p>
        </p:txBody>
      </p:sp>
      <p:sp>
        <p:nvSpPr>
          <p:cNvPr id="20" name="Oval 19">
            <a:extLst>
              <a:ext uri="{FF2B5EF4-FFF2-40B4-BE49-F238E27FC236}">
                <a16:creationId xmlns:a16="http://schemas.microsoft.com/office/drawing/2014/main" id="{7464BA50-88FF-1FD3-6B60-2965B2C5B848}"/>
              </a:ext>
            </a:extLst>
          </p:cNvPr>
          <p:cNvSpPr/>
          <p:nvPr/>
        </p:nvSpPr>
        <p:spPr>
          <a:xfrm>
            <a:off x="2295308" y="1922430"/>
            <a:ext cx="4670558" cy="2190180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</TotalTime>
  <Words>1177</Words>
  <Application>Microsoft Office PowerPoint</Application>
  <PresentationFormat>On-screen Show (4:3)</PresentationFormat>
  <Paragraphs>145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Arial Black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79 Cents an Acre - Reporter Summary of the Objection</dc:title>
  <dc:subject>PptxGenJS Presentation</dc:subject>
  <dc:creator>Graceful Solutions</dc:creator>
  <cp:lastModifiedBy>Willie Cade</cp:lastModifiedBy>
  <cp:revision>2</cp:revision>
  <dcterms:created xsi:type="dcterms:W3CDTF">2026-06-21T10:58:25Z</dcterms:created>
  <dcterms:modified xsi:type="dcterms:W3CDTF">2026-06-21T11:17:24Z</dcterms:modified>
</cp:coreProperties>
</file>